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68" r:id="rId5"/>
    <p:sldId id="262" r:id="rId6"/>
    <p:sldId id="265" r:id="rId7"/>
    <p:sldId id="266" r:id="rId8"/>
    <p:sldId id="267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4" autoAdjust="0"/>
  </p:normalViewPr>
  <p:slideViewPr>
    <p:cSldViewPr>
      <p:cViewPr varScale="1">
        <p:scale>
          <a:sx n="66" d="100"/>
          <a:sy n="66" d="100"/>
        </p:scale>
        <p:origin x="-120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9FF132-172F-4C6E-8288-1224B1350CA8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EFE4B-1066-47AC-AC58-78FAF0863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EFE4B-1066-47AC-AC58-78FAF0863CE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5260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Сравнительная характеристика светского и церковного понимания института семьи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Областная научно-практическая конференция школьников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«Кирилло-Мефодиевские чтения»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34000" y="4876800"/>
            <a:ext cx="426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Чеснокова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Ксения, 15 лет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Воскресная школа храма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Александра Невского г.Иркутска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0"/>
            <a:ext cx="8686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>
              <a:lnSpc>
                <a:spcPct val="150000"/>
              </a:lnSpc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84" y="1804770"/>
            <a:ext cx="8686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indent="265113">
              <a:lnSpc>
                <a:spcPct val="150000"/>
              </a:lnSpc>
              <a:buFont typeface="Arial" pitchFamily="34" charset="0"/>
              <a:buChar char="•"/>
              <a:tabLst>
                <a:tab pos="361950" algn="l"/>
              </a:tabLs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265113">
              <a:lnSpc>
                <a:spcPct val="150000"/>
              </a:lnSpc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28600" y="117555"/>
            <a:ext cx="8915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провести сравнительную характеристику светского и церковного понимания института семьи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2544708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Сравнить светское и церковное отношение к браку;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Рассмотреть на какую семейную иерархию ориентируются светские и церковные семьи;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Сделать сравнительный анализ между церковным и светским отношением к деторождению и воспитанию детей.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1134811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7275" algn="l"/>
                <a:tab pos="4046538" algn="l"/>
                <a:tab pos="4495800" algn="l"/>
                <a:tab pos="5029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Этапы создания первой семьи: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7275" algn="l"/>
                <a:tab pos="4046538" algn="l"/>
                <a:tab pos="4495800" algn="l"/>
                <a:tab pos="5029200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7275" algn="l"/>
                <a:tab pos="4046538" algn="l"/>
                <a:tab pos="4495800" algn="l"/>
                <a:tab pos="5029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	Человек является на свет Божий венцом земных творений.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7275" algn="l"/>
                <a:tab pos="4046538" algn="l"/>
                <a:tab pos="4495800" algn="l"/>
                <a:tab pos="5029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	Господь украшает его образом и      подобием Своим.	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9375" algn="l"/>
                <a:tab pos="1798638" algn="l"/>
                <a:tab pos="2247900" algn="l"/>
                <a:tab pos="2697163" algn="l"/>
                <a:tab pos="3146425" algn="l"/>
                <a:tab pos="3597275" algn="l"/>
                <a:tab pos="4046538" algn="l"/>
                <a:tab pos="4495800" algn="l"/>
                <a:tab pos="5029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•	В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качестве помощницы Адаму дается жена Ева.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3200" dirty="0" smtClean="0"/>
              <a:t>    </a:t>
            </a:r>
            <a:r>
              <a:rPr lang="ru-RU" sz="3600" dirty="0" smtClean="0"/>
              <a:t>«</a:t>
            </a:r>
            <a:r>
              <a:rPr lang="ru-RU" sz="3600" i="1" dirty="0" smtClean="0"/>
              <a:t>Ибо прежде создан Адам, а потом Ева; и не Адам прельщен; но жена, прельстившись, впала в преступление…</a:t>
            </a:r>
            <a:r>
              <a:rPr lang="ru-RU" sz="3600" dirty="0" smtClean="0"/>
              <a:t>» (1Тим.2:13).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9054622"/>
              </p:ext>
            </p:extLst>
          </p:nvPr>
        </p:nvGraphicFramePr>
        <p:xfrm>
          <a:off x="1066800" y="1828799"/>
          <a:ext cx="7010400" cy="3962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05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r>
                        <a:rPr lang="ru-RU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Светское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Церковное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612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</a:t>
                      </a:r>
                    </a:p>
                    <a:p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Партнёрские      отношения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320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 будут два одною </a:t>
                      </a:r>
                      <a:r>
                        <a:rPr kumimoji="0" lang="ru-RU" sz="3200" i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плотию</a:t>
                      </a:r>
                      <a:r>
                        <a:rPr kumimoji="0" lang="ru-RU" sz="320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так - что уже не двое, но одна плоть</a:t>
                      </a:r>
                      <a:r>
                        <a:rPr kumimoji="0" lang="ru-RU" sz="3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(Мф. 19,5-6).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943601" y="2895600"/>
          <a:ext cx="457199" cy="1150883"/>
        </p:xfrm>
        <a:graphic>
          <a:graphicData uri="http://schemas.openxmlformats.org/drawingml/2006/table">
            <a:tbl>
              <a:tblPr/>
              <a:tblGrid>
                <a:gridCol w="4571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1508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186856" y="3338961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637813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Отношение к браку: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7620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Понимание семейной иерархии :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48932575"/>
              </p:ext>
            </p:extLst>
          </p:nvPr>
        </p:nvGraphicFramePr>
        <p:xfrm>
          <a:off x="457200" y="1935159"/>
          <a:ext cx="8229600" cy="43132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4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52298">
                <a:tc>
                  <a:txBody>
                    <a:bodyPr/>
                    <a:lstStyle/>
                    <a:p>
                      <a:r>
                        <a:rPr lang="ru-RU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 Светское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   Церковное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60943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Роль главы </a:t>
                      </a:r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может взять на себя любой член семьи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Муж 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– глава семьи</a:t>
                      </a:r>
                    </a:p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Жена</a:t>
                      </a:r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– хранительница семейного очага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Отношение к деторождению:   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9600707"/>
              </p:ext>
            </p:extLst>
          </p:nvPr>
        </p:nvGraphicFramePr>
        <p:xfrm>
          <a:off x="685799" y="1935163"/>
          <a:ext cx="7772400" cy="38560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6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31837">
                <a:tc>
                  <a:txBody>
                    <a:bodyPr/>
                    <a:lstStyle/>
                    <a:p>
                      <a:r>
                        <a:rPr lang="ru-RU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  Светское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  Церковное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24200"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Планирование</a:t>
                      </a:r>
                    </a:p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деторождения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 - дар Божий и благословение семьи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305800" cy="1237488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Отношение к воспитанию и развитию детей: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49949202"/>
              </p:ext>
            </p:extLst>
          </p:nvPr>
        </p:nvGraphicFramePr>
        <p:xfrm>
          <a:off x="838199" y="2133600"/>
          <a:ext cx="7239000" cy="34851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3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l"/>
                      <a:r>
                        <a:rPr lang="ru-RU" sz="32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   Светское</a:t>
                      </a:r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    Церковное</a:t>
                      </a:r>
                      <a:endParaRPr lang="ru-RU" sz="32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2319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Воспитать успешного по земным меркам человека и удовлетворить свои родительские амбиции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Воспитать богоподобную личность для вечности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28600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  <a:endParaRPr lang="ru-RU" sz="7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Областная научно-практическая конференция школьников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«Кирилло-Мефодиевские чтения»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164</TotalTime>
  <Words>231</Words>
  <Application>Microsoft Office PowerPoint</Application>
  <PresentationFormat>Экран (4:3)</PresentationFormat>
  <Paragraphs>60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Слайд 2</vt:lpstr>
      <vt:lpstr>Слайд 3</vt:lpstr>
      <vt:lpstr>Слайд 4</vt:lpstr>
      <vt:lpstr>Слайд 5</vt:lpstr>
      <vt:lpstr>         Понимание семейной иерархии :</vt:lpstr>
      <vt:lpstr>     Отношение к деторождению:   </vt:lpstr>
      <vt:lpstr>  Отношение к воспитанию и развитию детей: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Бухгалтер</dc:creator>
  <cp:lastModifiedBy>Все остальные</cp:lastModifiedBy>
  <cp:revision>23</cp:revision>
  <dcterms:created xsi:type="dcterms:W3CDTF">2013-04-16T05:07:01Z</dcterms:created>
  <dcterms:modified xsi:type="dcterms:W3CDTF">2018-03-22T12:22:06Z</dcterms:modified>
</cp:coreProperties>
</file>