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64" r:id="rId3"/>
    <p:sldId id="257" r:id="rId4"/>
    <p:sldId id="258" r:id="rId5"/>
    <p:sldId id="265" r:id="rId6"/>
    <p:sldId id="266" r:id="rId7"/>
    <p:sldId id="259" r:id="rId8"/>
    <p:sldId id="260" r:id="rId9"/>
    <p:sldId id="261" r:id="rId10"/>
    <p:sldId id="262" r:id="rId11"/>
    <p:sldId id="26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599" autoAdjust="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Результаты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</c:v>
                </c:pt>
                <c:pt idx="1">
                  <c:v>15</c:v>
                </c:pt>
              </c:numCache>
            </c:numRef>
          </c:val>
        </c:ser>
        <c:axId val="68162688"/>
        <c:axId val="68163840"/>
      </c:barChart>
      <c:catAx>
        <c:axId val="68162688"/>
        <c:scaling>
          <c:orientation val="minMax"/>
        </c:scaling>
        <c:axPos val="b"/>
        <c:tickLblPos val="nextTo"/>
        <c:crossAx val="68163840"/>
        <c:crosses val="autoZero"/>
        <c:auto val="1"/>
        <c:lblAlgn val="ctr"/>
        <c:lblOffset val="100"/>
      </c:catAx>
      <c:valAx>
        <c:axId val="68163840"/>
        <c:scaling>
          <c:orientation val="minMax"/>
        </c:scaling>
        <c:delete val="1"/>
        <c:axPos val="l"/>
        <c:numFmt formatCode="General" sourceLinked="1"/>
        <c:tickLblPos val="none"/>
        <c:crossAx val="6816268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Результаты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10</c:v>
                </c:pt>
                <c:pt idx="1">
                  <c:v>7</c:v>
                </c:pt>
              </c:numCache>
            </c:numRef>
          </c:val>
        </c:ser>
        <c:axId val="70145920"/>
        <c:axId val="70147456"/>
      </c:barChart>
      <c:catAx>
        <c:axId val="70145920"/>
        <c:scaling>
          <c:orientation val="minMax"/>
        </c:scaling>
        <c:axPos val="b"/>
        <c:tickLblPos val="nextTo"/>
        <c:crossAx val="70147456"/>
        <c:crosses val="autoZero"/>
        <c:auto val="1"/>
        <c:lblAlgn val="ctr"/>
        <c:lblOffset val="100"/>
      </c:catAx>
      <c:valAx>
        <c:axId val="70147456"/>
        <c:scaling>
          <c:orientation val="minMax"/>
        </c:scaling>
        <c:delete val="1"/>
        <c:axPos val="l"/>
        <c:numFmt formatCode="General" sourceLinked="1"/>
        <c:tickLblPos val="none"/>
        <c:crossAx val="7014592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Результаты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Более 3</c:v>
                </c:pt>
                <c:pt idx="1">
                  <c:v>Пасха,Рождество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14</c:v>
                </c:pt>
                <c:pt idx="1">
                  <c:v>2</c:v>
                </c:pt>
              </c:numCache>
            </c:numRef>
          </c:val>
        </c:ser>
        <c:axId val="61635584"/>
        <c:axId val="61867136"/>
      </c:barChart>
      <c:catAx>
        <c:axId val="61635584"/>
        <c:scaling>
          <c:orientation val="minMax"/>
        </c:scaling>
        <c:axPos val="b"/>
        <c:tickLblPos val="nextTo"/>
        <c:crossAx val="61867136"/>
        <c:crosses val="autoZero"/>
        <c:auto val="1"/>
        <c:lblAlgn val="ctr"/>
        <c:lblOffset val="100"/>
      </c:catAx>
      <c:valAx>
        <c:axId val="61867136"/>
        <c:scaling>
          <c:orientation val="minMax"/>
        </c:scaling>
        <c:delete val="1"/>
        <c:axPos val="l"/>
        <c:numFmt formatCode="General" sourceLinked="1"/>
        <c:tickLblPos val="none"/>
        <c:crossAx val="6163558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Результаты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Пасха,Рождество</c:v>
                </c:pt>
                <c:pt idx="1">
                  <c:v>Более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14</c:v>
                </c:pt>
                <c:pt idx="1">
                  <c:v>3</c:v>
                </c:pt>
              </c:numCache>
            </c:numRef>
          </c:val>
        </c:ser>
        <c:axId val="71557504"/>
        <c:axId val="71559040"/>
      </c:barChart>
      <c:catAx>
        <c:axId val="71557504"/>
        <c:scaling>
          <c:orientation val="minMax"/>
        </c:scaling>
        <c:axPos val="b"/>
        <c:tickLblPos val="nextTo"/>
        <c:crossAx val="71559040"/>
        <c:crosses val="autoZero"/>
        <c:auto val="1"/>
        <c:lblAlgn val="ctr"/>
        <c:lblOffset val="100"/>
      </c:catAx>
      <c:valAx>
        <c:axId val="71559040"/>
        <c:scaling>
          <c:orientation val="minMax"/>
        </c:scaling>
        <c:delete val="1"/>
        <c:axPos val="l"/>
        <c:numFmt formatCode="General" sourceLinked="1"/>
        <c:tickLblPos val="none"/>
        <c:crossAx val="7155750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Результаты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Нет</c:v>
                </c:pt>
                <c:pt idx="1">
                  <c:v>Да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15</c:v>
                </c:pt>
                <c:pt idx="1">
                  <c:v>1</c:v>
                </c:pt>
              </c:numCache>
            </c:numRef>
          </c:val>
        </c:ser>
        <c:axId val="78489472"/>
        <c:axId val="78615296"/>
      </c:barChart>
      <c:catAx>
        <c:axId val="78489472"/>
        <c:scaling>
          <c:orientation val="minMax"/>
        </c:scaling>
        <c:axPos val="b"/>
        <c:tickLblPos val="nextTo"/>
        <c:crossAx val="78615296"/>
        <c:crosses val="autoZero"/>
        <c:auto val="1"/>
        <c:lblAlgn val="ctr"/>
        <c:lblOffset val="100"/>
      </c:catAx>
      <c:valAx>
        <c:axId val="78615296"/>
        <c:scaling>
          <c:orientation val="minMax"/>
        </c:scaling>
        <c:delete val="1"/>
        <c:axPos val="l"/>
        <c:numFmt formatCode="General" sourceLinked="1"/>
        <c:tickLblPos val="none"/>
        <c:crossAx val="7848947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>
        <c:manualLayout>
          <c:layoutTarget val="inner"/>
          <c:xMode val="edge"/>
          <c:yMode val="edge"/>
          <c:x val="3.4564021995286708E-2"/>
          <c:y val="0.16298814016747129"/>
          <c:w val="0.93087195600942685"/>
          <c:h val="0.70526890198993197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Результаты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elete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12</c:v>
                </c:pt>
                <c:pt idx="1">
                  <c:v>5</c:v>
                </c:pt>
              </c:numCache>
            </c:numRef>
          </c:val>
        </c:ser>
        <c:axId val="84603264"/>
        <c:axId val="84605952"/>
      </c:barChart>
      <c:catAx>
        <c:axId val="84603264"/>
        <c:scaling>
          <c:orientation val="minMax"/>
        </c:scaling>
        <c:axPos val="b"/>
        <c:tickLblPos val="nextTo"/>
        <c:crossAx val="84605952"/>
        <c:crosses val="autoZero"/>
        <c:auto val="1"/>
        <c:lblAlgn val="ctr"/>
        <c:lblOffset val="100"/>
      </c:catAx>
      <c:valAx>
        <c:axId val="84605952"/>
        <c:scaling>
          <c:orientation val="minMax"/>
        </c:scaling>
        <c:delete val="1"/>
        <c:axPos val="l"/>
        <c:numFmt formatCode="General" sourceLinked="1"/>
        <c:tickLblPos val="none"/>
        <c:crossAx val="8460326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>
        <c:manualLayout>
          <c:layoutTarget val="inner"/>
          <c:xMode val="edge"/>
          <c:yMode val="edge"/>
          <c:x val="3.7721016942775944E-2"/>
          <c:y val="0.12666953159913932"/>
          <c:w val="0.58873869235788068"/>
          <c:h val="0.7151739770540227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Результаты</c:v>
                </c:pt>
              </c:strCache>
            </c:strRef>
          </c:tx>
          <c:dLbls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elete val="1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</c:dLbls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Иногда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</c:v>
                </c:pt>
                <c:pt idx="1">
                  <c:v>12</c:v>
                </c:pt>
                <c:pt idx="2">
                  <c:v>4</c:v>
                </c:pt>
              </c:numCache>
            </c:numRef>
          </c:val>
        </c:ser>
        <c:axId val="84661760"/>
        <c:axId val="68268800"/>
      </c:barChart>
      <c:catAx>
        <c:axId val="84661760"/>
        <c:scaling>
          <c:orientation val="minMax"/>
        </c:scaling>
        <c:axPos val="b"/>
        <c:tickLblPos val="nextTo"/>
        <c:crossAx val="68268800"/>
        <c:crosses val="autoZero"/>
        <c:auto val="1"/>
        <c:lblAlgn val="ctr"/>
        <c:lblOffset val="100"/>
      </c:catAx>
      <c:valAx>
        <c:axId val="68268800"/>
        <c:scaling>
          <c:orientation val="minMax"/>
        </c:scaling>
        <c:delete val="1"/>
        <c:axPos val="l"/>
        <c:numFmt formatCode="General" sourceLinked="1"/>
        <c:tickLblPos val="none"/>
        <c:crossAx val="8466176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Результаты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Иногда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</c:v>
                </c:pt>
                <c:pt idx="1">
                  <c:v>5</c:v>
                </c:pt>
                <c:pt idx="2">
                  <c:v>7</c:v>
                </c:pt>
              </c:numCache>
            </c:numRef>
          </c:val>
        </c:ser>
        <c:axId val="71635328"/>
        <c:axId val="71636864"/>
      </c:barChart>
      <c:catAx>
        <c:axId val="71635328"/>
        <c:scaling>
          <c:orientation val="minMax"/>
        </c:scaling>
        <c:axPos val="b"/>
        <c:tickLblPos val="nextTo"/>
        <c:crossAx val="71636864"/>
        <c:crosses val="autoZero"/>
        <c:auto val="1"/>
        <c:lblAlgn val="ctr"/>
        <c:lblOffset val="100"/>
      </c:catAx>
      <c:valAx>
        <c:axId val="71636864"/>
        <c:scaling>
          <c:orientation val="minMax"/>
        </c:scaling>
        <c:delete val="1"/>
        <c:axPos val="l"/>
        <c:numFmt formatCode="General" sourceLinked="1"/>
        <c:tickLblPos val="none"/>
        <c:crossAx val="7163532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155EB-44F7-49BC-9CAA-85D59F1D4979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7C144-EC3A-434C-9697-B9524C30FD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155EB-44F7-49BC-9CAA-85D59F1D4979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7C144-EC3A-434C-9697-B9524C30FD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155EB-44F7-49BC-9CAA-85D59F1D4979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7C144-EC3A-434C-9697-B9524C30FD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155EB-44F7-49BC-9CAA-85D59F1D4979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7C144-EC3A-434C-9697-B9524C30FD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155EB-44F7-49BC-9CAA-85D59F1D4979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7C144-EC3A-434C-9697-B9524C30FD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155EB-44F7-49BC-9CAA-85D59F1D4979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7C144-EC3A-434C-9697-B9524C30FD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155EB-44F7-49BC-9CAA-85D59F1D4979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7C144-EC3A-434C-9697-B9524C30FD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155EB-44F7-49BC-9CAA-85D59F1D4979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7C144-EC3A-434C-9697-B9524C30FD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155EB-44F7-49BC-9CAA-85D59F1D4979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7C144-EC3A-434C-9697-B9524C30FD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155EB-44F7-49BC-9CAA-85D59F1D4979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7C144-EC3A-434C-9697-B9524C30FD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155EB-44F7-49BC-9CAA-85D59F1D4979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167C144-EC3A-434C-9697-B9524C30FD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48155EB-44F7-49BC-9CAA-85D59F1D4979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167C144-EC3A-434C-9697-B9524C30FD7F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>
    <p:dissolv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3440824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Влияние духовного воспитания на нравственное поведение детей.</a:t>
            </a:r>
          </a:p>
          <a:p>
            <a:pPr algn="ctr"/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Чеснокова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Ксения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лет, 5 класс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Воскресная школа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Александро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Невского храма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9552" y="404664"/>
            <a:ext cx="7851648" cy="144016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Областная научно – практическая конференция школьников 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Кирилло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Мефодиевские чтения»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Употребляете ли вы в своём лексиконе ругательные слова?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Воскресно</a:t>
            </a:r>
            <a:r>
              <a:rPr lang="ru-RU" dirty="0" smtClean="0"/>
              <a:t> – школьники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ru-RU" dirty="0" smtClean="0"/>
              <a:t>Школьники</a:t>
            </a:r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quarter" idx="2"/>
          </p:nvPr>
        </p:nvGraphicFramePr>
        <p:xfrm>
          <a:off x="457200" y="2514600"/>
          <a:ext cx="4040188" cy="3846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Содержимое 7"/>
          <p:cNvGraphicFramePr>
            <a:graphicFrameLocks noGrp="1"/>
          </p:cNvGraphicFramePr>
          <p:nvPr>
            <p:ph sz="quarter" idx="4"/>
          </p:nvPr>
        </p:nvGraphicFramePr>
        <p:xfrm>
          <a:off x="4645025" y="2514600"/>
          <a:ext cx="4041775" cy="3846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/>
              <a:t>Спасибо за внимание! </a:t>
            </a:r>
            <a:endParaRPr lang="ru-RU" sz="6000" dirty="0"/>
          </a:p>
        </p:txBody>
      </p:sp>
      <p:pic>
        <p:nvPicPr>
          <p:cNvPr id="6" name="Содержимое 5" descr="ima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4414" y="2204577"/>
            <a:ext cx="6429420" cy="4029706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Цель моего исследования </a:t>
            </a:r>
            <a:r>
              <a:rPr lang="ru-RU" dirty="0" smtClean="0"/>
              <a:t>состояла </a:t>
            </a:r>
            <a:r>
              <a:rPr lang="ru-RU" dirty="0" smtClean="0"/>
              <a:t>в выявлении того, как духовное воспитание влияет на поведение детей.</a:t>
            </a:r>
          </a:p>
          <a:p>
            <a:r>
              <a:rPr lang="ru-RU" dirty="0" smtClean="0"/>
              <a:t>Задачи :</a:t>
            </a:r>
          </a:p>
          <a:p>
            <a:r>
              <a:rPr lang="ru-RU" dirty="0" smtClean="0"/>
              <a:t>1. Как осуществляется духовное воспитание в воскресной школе.</a:t>
            </a:r>
          </a:p>
          <a:p>
            <a:r>
              <a:rPr lang="ru-RU" dirty="0" smtClean="0"/>
              <a:t>2. Рассмотреть проявление нравственности в поведении детей.</a:t>
            </a:r>
          </a:p>
          <a:p>
            <a:r>
              <a:rPr lang="ru-RU" dirty="0" smtClean="0"/>
              <a:t>3.Провести диагностику поведения двух групп детей и сравнить результаты.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Духовное воспитание.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P104086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07641" y="1935163"/>
            <a:ext cx="6728718" cy="4389437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Нравственное воспитание.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lori-0002375218-bigwww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60450" y="1935163"/>
            <a:ext cx="7023099" cy="4389437"/>
          </a:xfrm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Эксперимент: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Экспериментальная группа – 16 детей</a:t>
            </a:r>
          </a:p>
          <a:p>
            <a:pPr>
              <a:buNone/>
            </a:pPr>
            <a:r>
              <a:rPr lang="ru-RU" dirty="0" smtClean="0"/>
              <a:t>Из Воскресной школы </a:t>
            </a:r>
            <a:r>
              <a:rPr lang="ru-RU" dirty="0" err="1" smtClean="0"/>
              <a:t>Александро</a:t>
            </a:r>
            <a:r>
              <a:rPr lang="ru-RU" dirty="0" smtClean="0"/>
              <a:t>- Невского храма.</a:t>
            </a:r>
          </a:p>
          <a:p>
            <a:pPr>
              <a:buNone/>
            </a:pPr>
            <a:r>
              <a:rPr lang="ru-RU" dirty="0" smtClean="0"/>
              <a:t>         (10 – 12 лет)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Контрольная группа – 17 детей </a:t>
            </a:r>
          </a:p>
          <a:p>
            <a:pPr>
              <a:buNone/>
            </a:pPr>
            <a:r>
              <a:rPr lang="ru-RU" dirty="0" smtClean="0"/>
              <a:t>Из общеобразовательной школы №1  (10 – 12 лет)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Вопросы анкеты: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Верите ли вы в предсказания гороскопа?</a:t>
            </a:r>
          </a:p>
          <a:p>
            <a:endParaRPr lang="ru-RU" dirty="0" smtClean="0"/>
          </a:p>
          <a:p>
            <a:r>
              <a:rPr lang="ru-RU" dirty="0" smtClean="0"/>
              <a:t>Какие вы знаете церковные праздники?</a:t>
            </a:r>
          </a:p>
          <a:p>
            <a:endParaRPr lang="ru-RU" dirty="0" smtClean="0"/>
          </a:p>
          <a:p>
            <a:r>
              <a:rPr lang="ru-RU" dirty="0" smtClean="0"/>
              <a:t>Верите ли вы приметы?</a:t>
            </a:r>
          </a:p>
          <a:p>
            <a:endParaRPr lang="ru-RU" dirty="0" smtClean="0"/>
          </a:p>
          <a:p>
            <a:r>
              <a:rPr lang="ru-RU" dirty="0" smtClean="0"/>
              <a:t>Употребляете ли вы в своём лексиконе ругательные слова?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Верите ли вы предсказаниям гороскопа?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err="1" smtClean="0"/>
              <a:t>Воскресно</a:t>
            </a:r>
            <a:r>
              <a:rPr lang="ru-RU" dirty="0" smtClean="0"/>
              <a:t> - школьники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ru-RU" dirty="0" smtClean="0"/>
              <a:t>Школьники</a:t>
            </a:r>
            <a:endParaRPr lang="ru-RU" dirty="0"/>
          </a:p>
        </p:txBody>
      </p:sp>
      <p:graphicFrame>
        <p:nvGraphicFramePr>
          <p:cNvPr id="16" name="Содержимое 15"/>
          <p:cNvGraphicFramePr>
            <a:graphicFrameLocks noGrp="1"/>
          </p:cNvGraphicFramePr>
          <p:nvPr>
            <p:ph sz="quarter" idx="2"/>
          </p:nvPr>
        </p:nvGraphicFramePr>
        <p:xfrm>
          <a:off x="457200" y="2514600"/>
          <a:ext cx="4040188" cy="3846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7" name="Содержимое 16"/>
          <p:cNvGraphicFramePr>
            <a:graphicFrameLocks noGrp="1"/>
          </p:cNvGraphicFramePr>
          <p:nvPr>
            <p:ph sz="quarter" idx="4"/>
          </p:nvPr>
        </p:nvGraphicFramePr>
        <p:xfrm>
          <a:off x="4645025" y="2514600"/>
          <a:ext cx="4041775" cy="3846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Какие вы знаете церковные праздники?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Воскресно</a:t>
            </a:r>
            <a:r>
              <a:rPr lang="ru-RU" dirty="0" smtClean="0"/>
              <a:t> - школьники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429256" y="1857364"/>
            <a:ext cx="3327395" cy="654843"/>
          </a:xfrm>
        </p:spPr>
        <p:txBody>
          <a:bodyPr/>
          <a:lstStyle/>
          <a:p>
            <a:r>
              <a:rPr lang="ru-RU" dirty="0" smtClean="0"/>
              <a:t>Школьники</a:t>
            </a:r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quarter" idx="2"/>
          </p:nvPr>
        </p:nvGraphicFramePr>
        <p:xfrm>
          <a:off x="457200" y="2514600"/>
          <a:ext cx="4040188" cy="3846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Содержимое 7"/>
          <p:cNvGraphicFramePr>
            <a:graphicFrameLocks noGrp="1"/>
          </p:cNvGraphicFramePr>
          <p:nvPr>
            <p:ph sz="quarter" idx="4"/>
          </p:nvPr>
        </p:nvGraphicFramePr>
        <p:xfrm>
          <a:off x="4645025" y="2514600"/>
          <a:ext cx="4041775" cy="3846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Верите ли вы в приметы?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Воскресно</a:t>
            </a:r>
            <a:r>
              <a:rPr lang="ru-RU" dirty="0" smtClean="0"/>
              <a:t> - школьники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ru-RU" dirty="0" smtClean="0"/>
              <a:t>Школьники</a:t>
            </a:r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quarter" idx="2"/>
          </p:nvPr>
        </p:nvGraphicFramePr>
        <p:xfrm>
          <a:off x="457200" y="2514600"/>
          <a:ext cx="4040188" cy="3846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Содержимое 7"/>
          <p:cNvGraphicFramePr>
            <a:graphicFrameLocks noGrp="1"/>
          </p:cNvGraphicFramePr>
          <p:nvPr>
            <p:ph sz="quarter" idx="4"/>
          </p:nvPr>
        </p:nvGraphicFramePr>
        <p:xfrm>
          <a:off x="4645025" y="2514600"/>
          <a:ext cx="4041775" cy="3846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232</TotalTime>
  <Words>206</Words>
  <Application>Microsoft Office PowerPoint</Application>
  <PresentationFormat>Экран (4:3)</PresentationFormat>
  <Paragraphs>55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Областная научно – практическая конференция школьников  «Кирилло – Мефодиевские чтения»</vt:lpstr>
      <vt:lpstr>Слайд 2</vt:lpstr>
      <vt:lpstr>Духовное воспитание.</vt:lpstr>
      <vt:lpstr>Нравственное воспитание.</vt:lpstr>
      <vt:lpstr>Эксперимент:</vt:lpstr>
      <vt:lpstr>Вопросы анкеты:</vt:lpstr>
      <vt:lpstr>Верите ли вы предсказаниям гороскопа?</vt:lpstr>
      <vt:lpstr>Какие вы знаете церковные праздники?</vt:lpstr>
      <vt:lpstr>Верите ли вы в приметы?</vt:lpstr>
      <vt:lpstr>Употребляете ли вы в своём лексиконе ругательные слова?</vt:lpstr>
      <vt:lpstr>Спасибо за внимание!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Областная научно – практическая конференция школьников  «</dc:title>
  <dc:creator>Вадим</dc:creator>
  <cp:lastModifiedBy>м.Ксения</cp:lastModifiedBy>
  <cp:revision>25</cp:revision>
  <dcterms:created xsi:type="dcterms:W3CDTF">2015-03-25T11:51:29Z</dcterms:created>
  <dcterms:modified xsi:type="dcterms:W3CDTF">2015-03-26T06:45:44Z</dcterms:modified>
</cp:coreProperties>
</file>