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6" r:id="rId3"/>
    <p:sldId id="263" r:id="rId4"/>
    <p:sldId id="258" r:id="rId5"/>
    <p:sldId id="277" r:id="rId6"/>
    <p:sldId id="278" r:id="rId7"/>
    <p:sldId id="260" r:id="rId8"/>
    <p:sldId id="262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81" r:id="rId17"/>
    <p:sldId id="271" r:id="rId18"/>
    <p:sldId id="272" r:id="rId19"/>
    <p:sldId id="274" r:id="rId20"/>
    <p:sldId id="261" r:id="rId21"/>
    <p:sldId id="275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003300"/>
    <a:srgbClr val="008000"/>
    <a:srgbClr val="00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434" y="5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26.03.2015</a:t>
            </a:fld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26.03.2015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26.03.2015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26.03.2015</a:t>
            </a:fld>
            <a:endParaRPr lang="ru-RU" dirty="0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26.03.2015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26.03.2015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26.03.2015</a:t>
            </a:fld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26.03.2015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26.03.2015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26.03.2015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26.03.2015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26.03.2015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96136" y="4365104"/>
            <a:ext cx="2912368" cy="1752600"/>
          </a:xfrm>
        </p:spPr>
        <p:txBody>
          <a:bodyPr/>
          <a:lstStyle/>
          <a:p>
            <a:r>
              <a:rPr lang="ru-RU" dirty="0" smtClean="0">
                <a:solidFill>
                  <a:srgbClr val="003300"/>
                </a:solidFill>
              </a:rPr>
              <a:t>Выполнила Дорофеева София </a:t>
            </a:r>
          </a:p>
          <a:p>
            <a:r>
              <a:rPr lang="ru-RU" dirty="0" smtClean="0">
                <a:solidFill>
                  <a:srgbClr val="003300"/>
                </a:solidFill>
              </a:rPr>
              <a:t>12 лет, 6 </a:t>
            </a:r>
            <a:r>
              <a:rPr lang="ru-RU" dirty="0" smtClean="0">
                <a:solidFill>
                  <a:srgbClr val="003300"/>
                </a:solidFill>
              </a:rPr>
              <a:t>класс</a:t>
            </a:r>
            <a:endParaRPr lang="ru-RU" dirty="0">
              <a:solidFill>
                <a:srgbClr val="0033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124744"/>
            <a:ext cx="7772400" cy="2083377"/>
          </a:xfrm>
        </p:spPr>
        <p:txBody>
          <a:bodyPr>
            <a:noAutofit/>
          </a:bodyPr>
          <a:lstStyle/>
          <a:p>
            <a:r>
              <a:rPr lang="ru-RU" sz="5400" dirty="0">
                <a:solidFill>
                  <a:srgbClr val="00B050"/>
                </a:solidFill>
              </a:rPr>
              <a:t>Святые в роду Александра Сергеевича Пушкина.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55576" y="5877272"/>
            <a:ext cx="763284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3300"/>
                </a:solidFill>
              </a:rPr>
              <a:t>Воскресная  школа </a:t>
            </a:r>
            <a:r>
              <a:rPr lang="ru-RU" sz="2400" dirty="0" smtClean="0">
                <a:solidFill>
                  <a:srgbClr val="003300"/>
                </a:solidFill>
              </a:rPr>
              <a:t> </a:t>
            </a:r>
            <a:r>
              <a:rPr lang="ru-RU" sz="2400" dirty="0" smtClean="0">
                <a:solidFill>
                  <a:srgbClr val="003300"/>
                </a:solidFill>
              </a:rPr>
              <a:t>Александро-Невского храма.</a:t>
            </a:r>
            <a:endParaRPr lang="ru-RU" sz="2400" dirty="0">
              <a:solidFill>
                <a:srgbClr val="00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58501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9184" y="277309"/>
            <a:ext cx="5576952" cy="58379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TextBox 2"/>
          <p:cNvSpPr txBox="1"/>
          <p:nvPr/>
        </p:nvSpPr>
        <p:spPr>
          <a:xfrm>
            <a:off x="5796136" y="1340768"/>
            <a:ext cx="334786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6600"/>
                </a:solidFill>
              </a:rPr>
              <a:t>Святой равноапостольный  князь Владимир (Красное солнышко)</a:t>
            </a:r>
            <a:endParaRPr lang="ru-RU" sz="2800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9464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32040" y="1343982"/>
            <a:ext cx="3850626" cy="51341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1822" y="1341115"/>
            <a:ext cx="3852776" cy="51370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686967" y="355694"/>
            <a:ext cx="33953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6600"/>
                </a:solidFill>
              </a:rPr>
              <a:t>Святая блаженная княгиня Мария</a:t>
            </a:r>
            <a:endParaRPr lang="ru-RU" sz="2800" dirty="0">
              <a:solidFill>
                <a:srgbClr val="0066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55976" y="387008"/>
            <a:ext cx="49685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6600"/>
                </a:solidFill>
              </a:rPr>
              <a:t>Святой благоверный князь Всеволод Большое гнездо</a:t>
            </a:r>
            <a:endParaRPr lang="ru-RU" sz="2800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28690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1" y="260649"/>
            <a:ext cx="5544616" cy="57308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TextBox 3"/>
          <p:cNvSpPr txBox="1"/>
          <p:nvPr/>
        </p:nvSpPr>
        <p:spPr>
          <a:xfrm>
            <a:off x="5815638" y="1700808"/>
            <a:ext cx="337915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006600"/>
                </a:solidFill>
              </a:rPr>
              <a:t>Святой благоверный князь Василий Ростовский</a:t>
            </a:r>
          </a:p>
          <a:p>
            <a:r>
              <a:rPr lang="ru-RU" sz="3600" dirty="0" smtClean="0">
                <a:solidFill>
                  <a:srgbClr val="006600"/>
                </a:solidFill>
              </a:rPr>
              <a:t>(Василько)</a:t>
            </a:r>
            <a:endParaRPr lang="ru-RU" sz="3600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16387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8607" y="361620"/>
            <a:ext cx="4686300" cy="57531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TextBox 3"/>
          <p:cNvSpPr txBox="1"/>
          <p:nvPr/>
        </p:nvSpPr>
        <p:spPr>
          <a:xfrm>
            <a:off x="5148064" y="1412776"/>
            <a:ext cx="410445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006600"/>
                </a:solidFill>
              </a:rPr>
              <a:t>Святой благоверный князь Александр Невский</a:t>
            </a:r>
            <a:endParaRPr lang="ru-RU" sz="3600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56361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260648"/>
            <a:ext cx="4627480" cy="58122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TextBox 2"/>
          <p:cNvSpPr txBox="1"/>
          <p:nvPr/>
        </p:nvSpPr>
        <p:spPr>
          <a:xfrm>
            <a:off x="4951008" y="983994"/>
            <a:ext cx="446449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006600"/>
                </a:solidFill>
              </a:rPr>
              <a:t>Святой благоверный князь Михаил Ярославович Тверской</a:t>
            </a:r>
            <a:endParaRPr lang="ru-RU" sz="3600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9406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332656"/>
            <a:ext cx="4104456" cy="60198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TextBox 2"/>
          <p:cNvSpPr txBox="1"/>
          <p:nvPr/>
        </p:nvSpPr>
        <p:spPr>
          <a:xfrm>
            <a:off x="4716016" y="1640953"/>
            <a:ext cx="491756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006600"/>
                </a:solidFill>
              </a:rPr>
              <a:t>Святая благоверная княгиня </a:t>
            </a:r>
          </a:p>
          <a:p>
            <a:r>
              <a:rPr lang="ru-RU" sz="3600" dirty="0" smtClean="0">
                <a:solidFill>
                  <a:srgbClr val="006600"/>
                </a:solidFill>
              </a:rPr>
              <a:t>Анна Кашинская</a:t>
            </a:r>
            <a:endParaRPr lang="ru-RU" sz="3600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81625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0523" y="1412776"/>
            <a:ext cx="4181475" cy="52387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36619" y="1448378"/>
            <a:ext cx="3716186" cy="50787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645057" y="27781"/>
            <a:ext cx="367240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6600"/>
                </a:solidFill>
              </a:rPr>
              <a:t>Святой благоверный князь Андрей Боголюбский</a:t>
            </a:r>
            <a:endParaRPr lang="ru-RU" sz="2800" dirty="0">
              <a:solidFill>
                <a:srgbClr val="0066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988556" y="195821"/>
            <a:ext cx="415962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6600"/>
                </a:solidFill>
              </a:rPr>
              <a:t>Святой благоверный князь Ярослав Изяславич</a:t>
            </a:r>
            <a:endParaRPr lang="ru-RU" sz="2800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88370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260648"/>
            <a:ext cx="4277613" cy="53732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80112" y="1916832"/>
            <a:ext cx="3164971" cy="44644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TextBox 3"/>
          <p:cNvSpPr txBox="1"/>
          <p:nvPr/>
        </p:nvSpPr>
        <p:spPr>
          <a:xfrm>
            <a:off x="683568" y="5759291"/>
            <a:ext cx="37303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006600"/>
                </a:solidFill>
              </a:rPr>
              <a:t>Пётр и Февронья</a:t>
            </a:r>
            <a:endParaRPr lang="ru-RU" sz="3600" dirty="0">
              <a:solidFill>
                <a:srgbClr val="0066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80110" y="719769"/>
            <a:ext cx="31649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006600"/>
                </a:solidFill>
              </a:rPr>
              <a:t>А.С.Пушкин и Н.Гончарова</a:t>
            </a:r>
            <a:endParaRPr lang="ru-RU" sz="3600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81864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260648"/>
            <a:ext cx="5123795" cy="62106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TextBox 2"/>
          <p:cNvSpPr txBox="1"/>
          <p:nvPr/>
        </p:nvSpPr>
        <p:spPr>
          <a:xfrm>
            <a:off x="5508104" y="1844824"/>
            <a:ext cx="345638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006600"/>
                </a:solidFill>
              </a:rPr>
              <a:t>Святой благоверный князь Ростислав Киевский</a:t>
            </a:r>
            <a:endParaRPr lang="ru-RU" sz="3600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69378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2118" y="388535"/>
            <a:ext cx="8308103" cy="59264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1116393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705600"/>
          </a:xfrm>
        </p:spPr>
        <p:txBody>
          <a:bodyPr>
            <a:normAutofit fontScale="90000"/>
          </a:bodyPr>
          <a:lstStyle/>
          <a:p>
            <a:r>
              <a:rPr lang="ru-RU" sz="4400" b="1" dirty="0" smtClean="0">
                <a:solidFill>
                  <a:srgbClr val="006600"/>
                </a:solidFill>
              </a:rPr>
              <a:t>Цель: </a:t>
            </a:r>
            <a:r>
              <a:rPr lang="ru-RU" sz="4400" dirty="0" smtClean="0">
                <a:solidFill>
                  <a:srgbClr val="006600"/>
                </a:solidFill>
              </a:rPr>
              <a:t/>
            </a:r>
            <a:br>
              <a:rPr lang="ru-RU" sz="4400" dirty="0" smtClean="0">
                <a:solidFill>
                  <a:srgbClr val="006600"/>
                </a:solidFill>
              </a:rPr>
            </a:br>
            <a:r>
              <a:rPr lang="ru-RU" sz="4400" dirty="0" smtClean="0">
                <a:solidFill>
                  <a:srgbClr val="006600"/>
                </a:solidFill>
              </a:rPr>
              <a:t>К</a:t>
            </a:r>
            <a:r>
              <a:rPr lang="ru-RU" sz="4400" dirty="0" smtClean="0">
                <a:solidFill>
                  <a:srgbClr val="006600"/>
                </a:solidFill>
              </a:rPr>
              <a:t>акие </a:t>
            </a:r>
            <a:r>
              <a:rPr lang="ru-RU" sz="4400" dirty="0">
                <a:solidFill>
                  <a:srgbClr val="006600"/>
                </a:solidFill>
              </a:rPr>
              <a:t>святые  являются родственниками Александра Сергеевича Пушкина.</a:t>
            </a:r>
            <a:br>
              <a:rPr lang="ru-RU" sz="4400" dirty="0">
                <a:solidFill>
                  <a:srgbClr val="006600"/>
                </a:solidFill>
              </a:rPr>
            </a:br>
            <a:r>
              <a:rPr lang="ru-RU" sz="4400" b="1" dirty="0">
                <a:solidFill>
                  <a:srgbClr val="006600"/>
                </a:solidFill>
              </a:rPr>
              <a:t>Задачи: </a:t>
            </a:r>
            <a:r>
              <a:rPr lang="ru-RU" sz="4400" dirty="0" smtClean="0">
                <a:solidFill>
                  <a:srgbClr val="006600"/>
                </a:solidFill>
              </a:rPr>
              <a:t/>
            </a:r>
            <a:br>
              <a:rPr lang="ru-RU" sz="4400" dirty="0" smtClean="0">
                <a:solidFill>
                  <a:srgbClr val="006600"/>
                </a:solidFill>
              </a:rPr>
            </a:br>
            <a:r>
              <a:rPr lang="ru-RU" sz="4400" dirty="0" smtClean="0">
                <a:solidFill>
                  <a:srgbClr val="006600"/>
                </a:solidFill>
              </a:rPr>
              <a:t>Изучить </a:t>
            </a:r>
            <a:r>
              <a:rPr lang="ru-RU" sz="4400" dirty="0">
                <a:solidFill>
                  <a:srgbClr val="006600"/>
                </a:solidFill>
              </a:rPr>
              <a:t>биографию Пушкина, проанализировать, как его родословная влияла на его жизнь, познакомиться с его родом.</a:t>
            </a:r>
            <a:br>
              <a:rPr lang="ru-RU" sz="4400" dirty="0">
                <a:solidFill>
                  <a:srgbClr val="006600"/>
                </a:solidFill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5292080" y="51955"/>
            <a:ext cx="3096344" cy="692696"/>
          </a:xfrm>
          <a:prstGeom prst="ellipse">
            <a:avLst/>
          </a:prstGeom>
          <a:ln>
            <a:solidFill>
              <a:srgbClr val="0066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Равн. кн. Ольга</a:t>
            </a:r>
            <a:endParaRPr lang="ru-RU" dirty="0"/>
          </a:p>
        </p:txBody>
      </p:sp>
      <p:cxnSp>
        <p:nvCxnSpPr>
          <p:cNvPr id="4" name="Прямая со стрелкой 3"/>
          <p:cNvCxnSpPr>
            <a:stCxn id="2" idx="4"/>
            <a:endCxn id="5" idx="0"/>
          </p:cNvCxnSpPr>
          <p:nvPr/>
        </p:nvCxnSpPr>
        <p:spPr>
          <a:xfrm>
            <a:off x="6840252" y="744651"/>
            <a:ext cx="0" cy="231126"/>
          </a:xfrm>
          <a:prstGeom prst="straightConnector1">
            <a:avLst/>
          </a:prstGeom>
          <a:ln>
            <a:solidFill>
              <a:srgbClr val="00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Овал 4"/>
          <p:cNvSpPr/>
          <p:nvPr/>
        </p:nvSpPr>
        <p:spPr>
          <a:xfrm>
            <a:off x="5292080" y="975777"/>
            <a:ext cx="3096344" cy="792088"/>
          </a:xfrm>
          <a:prstGeom prst="ellipse">
            <a:avLst/>
          </a:prstGeom>
          <a:ln>
            <a:solidFill>
              <a:srgbClr val="0066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Равн.кн.Владимир</a:t>
            </a:r>
            <a:endParaRPr lang="ru-RU" dirty="0"/>
          </a:p>
        </p:txBody>
      </p:sp>
      <p:sp>
        <p:nvSpPr>
          <p:cNvPr id="11" name="Овал 10"/>
          <p:cNvSpPr/>
          <p:nvPr/>
        </p:nvSpPr>
        <p:spPr>
          <a:xfrm>
            <a:off x="2655121" y="38263"/>
            <a:ext cx="2219322" cy="669870"/>
          </a:xfrm>
          <a:prstGeom prst="ellipse">
            <a:avLst/>
          </a:prstGeom>
          <a:ln>
            <a:solidFill>
              <a:srgbClr val="0066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Кн.Всеволод</a:t>
            </a:r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385292" y="38263"/>
            <a:ext cx="2016225" cy="706388"/>
          </a:xfrm>
          <a:prstGeom prst="ellipse">
            <a:avLst/>
          </a:prstGeom>
          <a:ln>
            <a:solidFill>
              <a:srgbClr val="0066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Блажен.кн.Мария</a:t>
            </a:r>
            <a:endParaRPr lang="ru-RU" dirty="0"/>
          </a:p>
        </p:txBody>
      </p:sp>
      <p:cxnSp>
        <p:nvCxnSpPr>
          <p:cNvPr id="16" name="Прямая со стрелкой 15"/>
          <p:cNvCxnSpPr>
            <a:stCxn id="5" idx="1"/>
            <a:endCxn id="11" idx="5"/>
          </p:cNvCxnSpPr>
          <p:nvPr/>
        </p:nvCxnSpPr>
        <p:spPr>
          <a:xfrm flipH="1" flipV="1">
            <a:off x="4549431" y="610033"/>
            <a:ext cx="1196098" cy="481743"/>
          </a:xfrm>
          <a:prstGeom prst="straightConnector1">
            <a:avLst/>
          </a:prstGeom>
          <a:ln>
            <a:solidFill>
              <a:srgbClr val="00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>
            <a:stCxn id="12" idx="6"/>
            <a:endCxn id="11" idx="2"/>
          </p:cNvCxnSpPr>
          <p:nvPr/>
        </p:nvCxnSpPr>
        <p:spPr>
          <a:xfrm flipV="1">
            <a:off x="2401517" y="373198"/>
            <a:ext cx="253604" cy="18259"/>
          </a:xfrm>
          <a:prstGeom prst="line">
            <a:avLst/>
          </a:prstGeom>
          <a:ln w="28575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 стрелкой 54"/>
          <p:cNvCxnSpPr>
            <a:stCxn id="12" idx="5"/>
            <a:endCxn id="58" idx="7"/>
          </p:cNvCxnSpPr>
          <p:nvPr/>
        </p:nvCxnSpPr>
        <p:spPr>
          <a:xfrm flipH="1">
            <a:off x="2053891" y="641203"/>
            <a:ext cx="52357" cy="408663"/>
          </a:xfrm>
          <a:prstGeom prst="straightConnector1">
            <a:avLst/>
          </a:prstGeom>
          <a:ln>
            <a:solidFill>
              <a:srgbClr val="00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 стрелкой 56"/>
          <p:cNvCxnSpPr>
            <a:stCxn id="11" idx="3"/>
          </p:cNvCxnSpPr>
          <p:nvPr/>
        </p:nvCxnSpPr>
        <p:spPr>
          <a:xfrm flipH="1">
            <a:off x="2208703" y="610033"/>
            <a:ext cx="771430" cy="481743"/>
          </a:xfrm>
          <a:prstGeom prst="straightConnector1">
            <a:avLst/>
          </a:prstGeom>
          <a:ln>
            <a:solidFill>
              <a:srgbClr val="00FF00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8" name="Овал 57"/>
          <p:cNvSpPr/>
          <p:nvPr/>
        </p:nvSpPr>
        <p:spPr>
          <a:xfrm>
            <a:off x="27777" y="960675"/>
            <a:ext cx="2373740" cy="609032"/>
          </a:xfrm>
          <a:prstGeom prst="ellipse">
            <a:avLst/>
          </a:prstGeom>
          <a:ln>
            <a:solidFill>
              <a:srgbClr val="0066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Бл.кн.Михаил</a:t>
            </a:r>
            <a:endParaRPr lang="ru-RU" dirty="0"/>
          </a:p>
        </p:txBody>
      </p:sp>
      <p:sp>
        <p:nvSpPr>
          <p:cNvPr id="59" name="Овал 58"/>
          <p:cNvSpPr/>
          <p:nvPr/>
        </p:nvSpPr>
        <p:spPr>
          <a:xfrm>
            <a:off x="27777" y="1569707"/>
            <a:ext cx="2373740" cy="581015"/>
          </a:xfrm>
          <a:prstGeom prst="ellipse">
            <a:avLst/>
          </a:prstGeom>
          <a:ln>
            <a:solidFill>
              <a:srgbClr val="0066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Бл.кн.Георгий</a:t>
            </a:r>
            <a:endParaRPr lang="ru-RU" dirty="0"/>
          </a:p>
        </p:txBody>
      </p:sp>
      <p:sp>
        <p:nvSpPr>
          <p:cNvPr id="60" name="Овал 59"/>
          <p:cNvSpPr/>
          <p:nvPr/>
        </p:nvSpPr>
        <p:spPr>
          <a:xfrm>
            <a:off x="27778" y="2798794"/>
            <a:ext cx="2555112" cy="576064"/>
          </a:xfrm>
          <a:prstGeom prst="ellipse">
            <a:avLst/>
          </a:prstGeom>
          <a:ln>
            <a:solidFill>
              <a:srgbClr val="0066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Бл.кн.Ярослав</a:t>
            </a:r>
            <a:endParaRPr lang="ru-RU" dirty="0"/>
          </a:p>
        </p:txBody>
      </p:sp>
      <p:sp>
        <p:nvSpPr>
          <p:cNvPr id="61" name="Овал 60"/>
          <p:cNvSpPr/>
          <p:nvPr/>
        </p:nvSpPr>
        <p:spPr>
          <a:xfrm>
            <a:off x="27777" y="2150722"/>
            <a:ext cx="2664647" cy="648072"/>
          </a:xfrm>
          <a:prstGeom prst="ellipse">
            <a:avLst/>
          </a:prstGeom>
          <a:ln>
            <a:solidFill>
              <a:srgbClr val="0066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Бл.кн.Святослав</a:t>
            </a:r>
            <a:endParaRPr lang="ru-RU" dirty="0"/>
          </a:p>
        </p:txBody>
      </p:sp>
      <p:cxnSp>
        <p:nvCxnSpPr>
          <p:cNvPr id="63" name="Прямая со стрелкой 62"/>
          <p:cNvCxnSpPr>
            <a:stCxn id="5" idx="4"/>
            <a:endCxn id="64" idx="0"/>
          </p:cNvCxnSpPr>
          <p:nvPr/>
        </p:nvCxnSpPr>
        <p:spPr>
          <a:xfrm>
            <a:off x="6840252" y="1767865"/>
            <a:ext cx="0" cy="301916"/>
          </a:xfrm>
          <a:prstGeom prst="straightConnector1">
            <a:avLst/>
          </a:prstGeom>
          <a:ln>
            <a:solidFill>
              <a:srgbClr val="00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Овал 63"/>
          <p:cNvSpPr/>
          <p:nvPr/>
        </p:nvSpPr>
        <p:spPr>
          <a:xfrm>
            <a:off x="5181057" y="2069781"/>
            <a:ext cx="3318390" cy="809954"/>
          </a:xfrm>
          <a:prstGeom prst="ellipse">
            <a:avLst/>
          </a:prstGeom>
          <a:ln>
            <a:solidFill>
              <a:srgbClr val="0066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Бл.кн.Василий Ростовский</a:t>
            </a:r>
            <a:endParaRPr lang="ru-RU" dirty="0"/>
          </a:p>
        </p:txBody>
      </p:sp>
      <p:cxnSp>
        <p:nvCxnSpPr>
          <p:cNvPr id="79" name="Прямая со стрелкой 78"/>
          <p:cNvCxnSpPr>
            <a:stCxn id="60" idx="7"/>
          </p:cNvCxnSpPr>
          <p:nvPr/>
        </p:nvCxnSpPr>
        <p:spPr>
          <a:xfrm flipV="1">
            <a:off x="2208703" y="2402263"/>
            <a:ext cx="995145" cy="480894"/>
          </a:xfrm>
          <a:prstGeom prst="straightConnector1">
            <a:avLst/>
          </a:prstGeom>
          <a:ln>
            <a:solidFill>
              <a:srgbClr val="00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Овал 79"/>
          <p:cNvSpPr/>
          <p:nvPr/>
        </p:nvSpPr>
        <p:spPr>
          <a:xfrm>
            <a:off x="2267744" y="1846328"/>
            <a:ext cx="2763762" cy="555935"/>
          </a:xfrm>
          <a:prstGeom prst="ellipse">
            <a:avLst/>
          </a:prstGeom>
          <a:ln>
            <a:solidFill>
              <a:srgbClr val="0066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Бл.кн.Александр Невский</a:t>
            </a:r>
            <a:endParaRPr lang="ru-RU" dirty="0"/>
          </a:p>
        </p:txBody>
      </p:sp>
      <p:cxnSp>
        <p:nvCxnSpPr>
          <p:cNvPr id="91" name="Прямая со стрелкой 90"/>
          <p:cNvCxnSpPr>
            <a:stCxn id="60" idx="4"/>
          </p:cNvCxnSpPr>
          <p:nvPr/>
        </p:nvCxnSpPr>
        <p:spPr>
          <a:xfrm flipH="1">
            <a:off x="1226896" y="3374858"/>
            <a:ext cx="78438" cy="171087"/>
          </a:xfrm>
          <a:prstGeom prst="straightConnector1">
            <a:avLst/>
          </a:prstGeom>
          <a:ln>
            <a:solidFill>
              <a:srgbClr val="00FF00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3" name="Овал 92"/>
          <p:cNvSpPr/>
          <p:nvPr/>
        </p:nvSpPr>
        <p:spPr>
          <a:xfrm>
            <a:off x="27775" y="3534295"/>
            <a:ext cx="2373741" cy="576064"/>
          </a:xfrm>
          <a:prstGeom prst="ellipse">
            <a:avLst/>
          </a:prstGeom>
          <a:ln>
            <a:solidFill>
              <a:srgbClr val="0066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Бл.кн.Михаил</a:t>
            </a:r>
            <a:endParaRPr lang="ru-RU" dirty="0"/>
          </a:p>
        </p:txBody>
      </p:sp>
      <p:cxnSp>
        <p:nvCxnSpPr>
          <p:cNvPr id="95" name="Прямая соединительная линия 94"/>
          <p:cNvCxnSpPr/>
          <p:nvPr/>
        </p:nvCxnSpPr>
        <p:spPr>
          <a:xfrm>
            <a:off x="2362879" y="3822327"/>
            <a:ext cx="617254" cy="0"/>
          </a:xfrm>
          <a:prstGeom prst="line">
            <a:avLst/>
          </a:prstGeom>
          <a:ln w="28575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Овал 95"/>
          <p:cNvSpPr/>
          <p:nvPr/>
        </p:nvSpPr>
        <p:spPr>
          <a:xfrm>
            <a:off x="2859758" y="3509733"/>
            <a:ext cx="1966542" cy="653899"/>
          </a:xfrm>
          <a:prstGeom prst="ellipse">
            <a:avLst/>
          </a:prstGeom>
          <a:ln>
            <a:solidFill>
              <a:srgbClr val="0066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Бл.кн.Анна Кашинская</a:t>
            </a:r>
            <a:endParaRPr lang="ru-RU" dirty="0"/>
          </a:p>
        </p:txBody>
      </p:sp>
      <p:cxnSp>
        <p:nvCxnSpPr>
          <p:cNvPr id="99" name="Прямая соединительная линия 98"/>
          <p:cNvCxnSpPr>
            <a:stCxn id="96" idx="4"/>
          </p:cNvCxnSpPr>
          <p:nvPr/>
        </p:nvCxnSpPr>
        <p:spPr>
          <a:xfrm flipH="1" flipV="1">
            <a:off x="2267744" y="4110359"/>
            <a:ext cx="1575285" cy="53273"/>
          </a:xfrm>
          <a:prstGeom prst="line">
            <a:avLst/>
          </a:prstGeom>
          <a:ln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Прямая соединительная линия 100"/>
          <p:cNvCxnSpPr>
            <a:stCxn id="93" idx="4"/>
          </p:cNvCxnSpPr>
          <p:nvPr/>
        </p:nvCxnSpPr>
        <p:spPr>
          <a:xfrm>
            <a:off x="1214646" y="4110359"/>
            <a:ext cx="1134192" cy="0"/>
          </a:xfrm>
          <a:prstGeom prst="line">
            <a:avLst/>
          </a:prstGeom>
          <a:ln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Овал 101"/>
          <p:cNvSpPr/>
          <p:nvPr/>
        </p:nvSpPr>
        <p:spPr>
          <a:xfrm>
            <a:off x="1322749" y="4188844"/>
            <a:ext cx="2520280" cy="536300"/>
          </a:xfrm>
          <a:prstGeom prst="ellipse">
            <a:avLst/>
          </a:prstGeom>
          <a:ln>
            <a:solidFill>
              <a:srgbClr val="0066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Бл.кн.Дмитрий Грозные очи</a:t>
            </a:r>
            <a:endParaRPr lang="ru-RU" dirty="0"/>
          </a:p>
        </p:txBody>
      </p:sp>
      <p:sp>
        <p:nvSpPr>
          <p:cNvPr id="105" name="Овал 104"/>
          <p:cNvSpPr/>
          <p:nvPr/>
        </p:nvSpPr>
        <p:spPr>
          <a:xfrm>
            <a:off x="1230160" y="4725143"/>
            <a:ext cx="2765776" cy="584799"/>
          </a:xfrm>
          <a:prstGeom prst="ellipse">
            <a:avLst/>
          </a:prstGeom>
          <a:ln>
            <a:solidFill>
              <a:srgbClr val="0066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Бл.кн.Александр</a:t>
            </a:r>
            <a:endParaRPr lang="ru-RU" dirty="0"/>
          </a:p>
        </p:txBody>
      </p:sp>
      <p:cxnSp>
        <p:nvCxnSpPr>
          <p:cNvPr id="107" name="Прямая со стрелкой 106"/>
          <p:cNvCxnSpPr>
            <a:stCxn id="105" idx="3"/>
          </p:cNvCxnSpPr>
          <p:nvPr/>
        </p:nvCxnSpPr>
        <p:spPr>
          <a:xfrm flipH="1">
            <a:off x="1566013" y="5224300"/>
            <a:ext cx="69186" cy="178742"/>
          </a:xfrm>
          <a:prstGeom prst="straightConnector1">
            <a:avLst/>
          </a:prstGeom>
          <a:ln>
            <a:solidFill>
              <a:srgbClr val="00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Овал 108"/>
          <p:cNvSpPr/>
          <p:nvPr/>
        </p:nvSpPr>
        <p:spPr>
          <a:xfrm>
            <a:off x="27778" y="5403042"/>
            <a:ext cx="2078470" cy="474230"/>
          </a:xfrm>
          <a:prstGeom prst="ellipse">
            <a:avLst/>
          </a:prstGeom>
          <a:ln>
            <a:solidFill>
              <a:srgbClr val="0066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Бл.кн.Федор</a:t>
            </a:r>
            <a:endParaRPr lang="ru-RU" dirty="0"/>
          </a:p>
        </p:txBody>
      </p:sp>
      <p:cxnSp>
        <p:nvCxnSpPr>
          <p:cNvPr id="126" name="Прямая со стрелкой 125"/>
          <p:cNvCxnSpPr>
            <a:stCxn id="64" idx="4"/>
          </p:cNvCxnSpPr>
          <p:nvPr/>
        </p:nvCxnSpPr>
        <p:spPr>
          <a:xfrm flipH="1">
            <a:off x="6228184" y="2879735"/>
            <a:ext cx="612068" cy="130616"/>
          </a:xfrm>
          <a:prstGeom prst="straightConnector1">
            <a:avLst/>
          </a:prstGeom>
          <a:ln>
            <a:solidFill>
              <a:srgbClr val="00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Прямая со стрелкой 129"/>
          <p:cNvCxnSpPr>
            <a:stCxn id="64" idx="4"/>
          </p:cNvCxnSpPr>
          <p:nvPr/>
        </p:nvCxnSpPr>
        <p:spPr>
          <a:xfrm>
            <a:off x="6840252" y="2879735"/>
            <a:ext cx="1097113" cy="65308"/>
          </a:xfrm>
          <a:prstGeom prst="straightConnector1">
            <a:avLst/>
          </a:prstGeom>
          <a:ln>
            <a:solidFill>
              <a:srgbClr val="00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Овал 131"/>
          <p:cNvSpPr/>
          <p:nvPr/>
        </p:nvSpPr>
        <p:spPr>
          <a:xfrm>
            <a:off x="4161656" y="2945043"/>
            <a:ext cx="2394266" cy="662788"/>
          </a:xfrm>
          <a:prstGeom prst="ellipse">
            <a:avLst/>
          </a:prstGeom>
          <a:ln>
            <a:solidFill>
              <a:srgbClr val="0066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Бл.кн.Андрей Боголюбский</a:t>
            </a:r>
            <a:endParaRPr lang="ru-RU" dirty="0"/>
          </a:p>
        </p:txBody>
      </p:sp>
      <p:sp>
        <p:nvSpPr>
          <p:cNvPr id="133" name="Овал 132"/>
          <p:cNvSpPr/>
          <p:nvPr/>
        </p:nvSpPr>
        <p:spPr>
          <a:xfrm>
            <a:off x="6840252" y="3007338"/>
            <a:ext cx="2412267" cy="630206"/>
          </a:xfrm>
          <a:prstGeom prst="ellipse">
            <a:avLst/>
          </a:prstGeom>
          <a:ln>
            <a:solidFill>
              <a:srgbClr val="0066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Бл.кн.Ярослав  Изяславич</a:t>
            </a:r>
          </a:p>
        </p:txBody>
      </p:sp>
      <p:cxnSp>
        <p:nvCxnSpPr>
          <p:cNvPr id="140" name="Прямая со стрелкой 139"/>
          <p:cNvCxnSpPr>
            <a:stCxn id="64" idx="4"/>
            <a:endCxn id="141" idx="7"/>
          </p:cNvCxnSpPr>
          <p:nvPr/>
        </p:nvCxnSpPr>
        <p:spPr>
          <a:xfrm flipH="1">
            <a:off x="6354578" y="2879735"/>
            <a:ext cx="485674" cy="1518013"/>
          </a:xfrm>
          <a:prstGeom prst="straightConnector1">
            <a:avLst/>
          </a:prstGeom>
          <a:ln>
            <a:solidFill>
              <a:srgbClr val="00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Овал 140"/>
          <p:cNvSpPr/>
          <p:nvPr/>
        </p:nvSpPr>
        <p:spPr>
          <a:xfrm>
            <a:off x="5181057" y="4324396"/>
            <a:ext cx="1374865" cy="500877"/>
          </a:xfrm>
          <a:prstGeom prst="ellipse">
            <a:avLst/>
          </a:prstGeom>
          <a:ln>
            <a:solidFill>
              <a:srgbClr val="0066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Пётр</a:t>
            </a:r>
            <a:endParaRPr lang="ru-RU" dirty="0"/>
          </a:p>
        </p:txBody>
      </p:sp>
      <p:sp>
        <p:nvSpPr>
          <p:cNvPr id="142" name="Овал 141"/>
          <p:cNvSpPr/>
          <p:nvPr/>
        </p:nvSpPr>
        <p:spPr>
          <a:xfrm>
            <a:off x="6984268" y="4356315"/>
            <a:ext cx="1764196" cy="442707"/>
          </a:xfrm>
          <a:prstGeom prst="ellipse">
            <a:avLst/>
          </a:prstGeom>
          <a:ln>
            <a:solidFill>
              <a:srgbClr val="0066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Февронья</a:t>
            </a:r>
            <a:endParaRPr lang="ru-RU" dirty="0"/>
          </a:p>
        </p:txBody>
      </p:sp>
      <p:cxnSp>
        <p:nvCxnSpPr>
          <p:cNvPr id="147" name="Прямая соединительная линия 146"/>
          <p:cNvCxnSpPr>
            <a:stCxn id="141" idx="6"/>
            <a:endCxn id="142" idx="2"/>
          </p:cNvCxnSpPr>
          <p:nvPr/>
        </p:nvCxnSpPr>
        <p:spPr>
          <a:xfrm>
            <a:off x="6555922" y="4574835"/>
            <a:ext cx="428346" cy="2834"/>
          </a:xfrm>
          <a:prstGeom prst="line">
            <a:avLst/>
          </a:prstGeom>
          <a:ln w="28575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2" name="Овал 151"/>
          <p:cNvSpPr/>
          <p:nvPr/>
        </p:nvSpPr>
        <p:spPr>
          <a:xfrm>
            <a:off x="5851070" y="4912992"/>
            <a:ext cx="2753377" cy="622615"/>
          </a:xfrm>
          <a:prstGeom prst="ellipse">
            <a:avLst/>
          </a:prstGeom>
          <a:ln>
            <a:solidFill>
              <a:srgbClr val="0066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Бл.кн.Ростислав Киевский</a:t>
            </a:r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2771800" y="5444427"/>
            <a:ext cx="3240360" cy="1152926"/>
          </a:xfrm>
          <a:prstGeom prst="ellipse">
            <a:avLst/>
          </a:prstGeom>
          <a:ln>
            <a:solidFill>
              <a:srgbClr val="0066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А.С.Пушкин</a:t>
            </a:r>
            <a:endParaRPr lang="ru-RU" sz="2800" dirty="0"/>
          </a:p>
        </p:txBody>
      </p:sp>
      <p:cxnSp>
        <p:nvCxnSpPr>
          <p:cNvPr id="9" name="Прямая со стрелкой 8"/>
          <p:cNvCxnSpPr>
            <a:stCxn id="105" idx="5"/>
            <a:endCxn id="7" idx="0"/>
          </p:cNvCxnSpPr>
          <p:nvPr/>
        </p:nvCxnSpPr>
        <p:spPr>
          <a:xfrm>
            <a:off x="3590897" y="5224300"/>
            <a:ext cx="801083" cy="220127"/>
          </a:xfrm>
          <a:prstGeom prst="straightConnector1">
            <a:avLst/>
          </a:prstGeom>
          <a:ln>
            <a:solidFill>
              <a:srgbClr val="00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stCxn id="96" idx="5"/>
            <a:endCxn id="7" idx="0"/>
          </p:cNvCxnSpPr>
          <p:nvPr/>
        </p:nvCxnSpPr>
        <p:spPr>
          <a:xfrm flipH="1">
            <a:off x="4391980" y="4067871"/>
            <a:ext cx="146327" cy="1376556"/>
          </a:xfrm>
          <a:prstGeom prst="straightConnector1">
            <a:avLst/>
          </a:prstGeom>
          <a:ln>
            <a:solidFill>
              <a:srgbClr val="00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>
            <a:stCxn id="141" idx="3"/>
            <a:endCxn id="7" idx="0"/>
          </p:cNvCxnSpPr>
          <p:nvPr/>
        </p:nvCxnSpPr>
        <p:spPr>
          <a:xfrm flipH="1">
            <a:off x="4391980" y="4751921"/>
            <a:ext cx="990421" cy="692506"/>
          </a:xfrm>
          <a:prstGeom prst="straightConnector1">
            <a:avLst/>
          </a:prstGeom>
          <a:ln>
            <a:solidFill>
              <a:srgbClr val="00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>
            <a:stCxn id="132" idx="4"/>
            <a:endCxn id="7" idx="0"/>
          </p:cNvCxnSpPr>
          <p:nvPr/>
        </p:nvCxnSpPr>
        <p:spPr>
          <a:xfrm flipH="1">
            <a:off x="4391980" y="3607831"/>
            <a:ext cx="966809" cy="1836596"/>
          </a:xfrm>
          <a:prstGeom prst="straightConnector1">
            <a:avLst/>
          </a:prstGeom>
          <a:ln>
            <a:solidFill>
              <a:srgbClr val="00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>
            <a:stCxn id="152" idx="2"/>
            <a:endCxn id="7" idx="0"/>
          </p:cNvCxnSpPr>
          <p:nvPr/>
        </p:nvCxnSpPr>
        <p:spPr>
          <a:xfrm flipH="1">
            <a:off x="4391980" y="5224300"/>
            <a:ext cx="1459090" cy="220127"/>
          </a:xfrm>
          <a:prstGeom prst="straightConnector1">
            <a:avLst/>
          </a:prstGeom>
          <a:ln>
            <a:solidFill>
              <a:srgbClr val="00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>
            <a:stCxn id="102" idx="6"/>
            <a:endCxn id="7" idx="0"/>
          </p:cNvCxnSpPr>
          <p:nvPr/>
        </p:nvCxnSpPr>
        <p:spPr>
          <a:xfrm>
            <a:off x="3843029" y="4456994"/>
            <a:ext cx="548951" cy="987433"/>
          </a:xfrm>
          <a:prstGeom prst="straightConnector1">
            <a:avLst/>
          </a:prstGeom>
          <a:ln>
            <a:solidFill>
              <a:srgbClr val="00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 стрелкой 55"/>
          <p:cNvCxnSpPr>
            <a:stCxn id="109" idx="7"/>
          </p:cNvCxnSpPr>
          <p:nvPr/>
        </p:nvCxnSpPr>
        <p:spPr>
          <a:xfrm flipV="1">
            <a:off x="1801863" y="5444427"/>
            <a:ext cx="2359793" cy="28064"/>
          </a:xfrm>
          <a:prstGeom prst="straightConnector1">
            <a:avLst/>
          </a:prstGeom>
          <a:ln>
            <a:solidFill>
              <a:srgbClr val="00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953968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13198" y="1400493"/>
            <a:ext cx="511256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006600"/>
                </a:solidFill>
              </a:rPr>
              <a:t>Благодарю за внимание!!!</a:t>
            </a:r>
            <a:endParaRPr lang="ru-RU" sz="5400" b="1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29761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76056" y="152400"/>
            <a:ext cx="3816424" cy="4572744"/>
          </a:xfrm>
        </p:spPr>
        <p:txBody>
          <a:bodyPr>
            <a:normAutofit/>
          </a:bodyPr>
          <a:lstStyle/>
          <a:p>
            <a:r>
              <a:rPr lang="ru-RU" sz="6000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 Сергеевич Пушкин </a:t>
            </a:r>
            <a:br>
              <a:rPr lang="ru-RU" sz="6000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детстве</a:t>
            </a:r>
            <a:endParaRPr lang="ru-RU" sz="6000" dirty="0">
              <a:solidFill>
                <a:srgbClr val="00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19" y="260648"/>
            <a:ext cx="4589391" cy="6336704"/>
          </a:xfrm>
          <a:prstGeom prst="ellipse">
            <a:avLst/>
          </a:prstGeom>
          <a:ln w="57150" cap="rnd">
            <a:solidFill>
              <a:srgbClr val="0066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930559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08803" y="1268760"/>
            <a:ext cx="3034680" cy="3816424"/>
          </a:xfrm>
        </p:spPr>
        <p:txBody>
          <a:bodyPr/>
          <a:lstStyle/>
          <a:p>
            <a:r>
              <a:rPr lang="ru-RU" sz="4400" dirty="0" smtClean="0">
                <a:solidFill>
                  <a:srgbClr val="006600"/>
                </a:solidFill>
              </a:rPr>
              <a:t>Александр Сергеевич Пушкин                1799-1837</a:t>
            </a:r>
            <a:endParaRPr lang="ru-RU" sz="4400" dirty="0">
              <a:solidFill>
                <a:srgbClr val="0066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342665"/>
            <a:ext cx="5320176" cy="6192688"/>
          </a:xfrm>
          <a:prstGeom prst="ellipse">
            <a:avLst/>
          </a:prstGeom>
          <a:ln w="57150" cap="rnd">
            <a:solidFill>
              <a:srgbClr val="0066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3141694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08104" y="152399"/>
            <a:ext cx="3178696" cy="6001687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srgbClr val="006600"/>
                </a:solidFill>
              </a:rPr>
              <a:t>«Многое я желал бы уничтожить, писал Пушкин, - как недостойное даже моего слабого дарования, каково  бы оно ни было. Иное тяготеет, как упрек совести моей…»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9526" y="302770"/>
            <a:ext cx="4543375" cy="58513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931568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828600" y="4365104"/>
            <a:ext cx="7149480" cy="1656184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rgbClr val="006600"/>
                </a:solidFill>
              </a:rPr>
              <a:t/>
            </a:r>
            <a:br>
              <a:rPr lang="ru-RU" sz="2400" dirty="0" smtClean="0">
                <a:solidFill>
                  <a:srgbClr val="006600"/>
                </a:solidFill>
              </a:rPr>
            </a:br>
            <a:r>
              <a:rPr lang="ru-RU" sz="2400" dirty="0">
                <a:solidFill>
                  <a:srgbClr val="006600"/>
                </a:solidFill>
              </a:rPr>
              <a:t/>
            </a:r>
            <a:br>
              <a:rPr lang="ru-RU" sz="2400" dirty="0">
                <a:solidFill>
                  <a:srgbClr val="006600"/>
                </a:solidFill>
              </a:rPr>
            </a:br>
            <a:r>
              <a:rPr lang="ru-RU" sz="2400" dirty="0" smtClean="0">
                <a:solidFill>
                  <a:srgbClr val="006600"/>
                </a:solidFill>
              </a:rPr>
              <a:t/>
            </a:r>
            <a:br>
              <a:rPr lang="ru-RU" sz="2400" dirty="0" smtClean="0">
                <a:solidFill>
                  <a:srgbClr val="006600"/>
                </a:solidFill>
              </a:rPr>
            </a:br>
            <a:r>
              <a:rPr lang="ru-RU" sz="2400" dirty="0">
                <a:solidFill>
                  <a:srgbClr val="006600"/>
                </a:solidFill>
              </a:rPr>
              <a:t/>
            </a:r>
            <a:br>
              <a:rPr lang="ru-RU" sz="2400" dirty="0">
                <a:solidFill>
                  <a:srgbClr val="006600"/>
                </a:solidFill>
              </a:rPr>
            </a:br>
            <a:r>
              <a:rPr lang="ru-RU" sz="2400" dirty="0" smtClean="0">
                <a:solidFill>
                  <a:srgbClr val="006600"/>
                </a:solidFill>
              </a:rPr>
              <a:t/>
            </a:r>
            <a:br>
              <a:rPr lang="ru-RU" sz="2400" dirty="0" smtClean="0">
                <a:solidFill>
                  <a:srgbClr val="006600"/>
                </a:solidFill>
              </a:rPr>
            </a:br>
            <a:r>
              <a:rPr lang="ru-RU" sz="2400" dirty="0">
                <a:solidFill>
                  <a:srgbClr val="006600"/>
                </a:solidFill>
              </a:rPr>
              <a:t/>
            </a:r>
            <a:br>
              <a:rPr lang="ru-RU" sz="2400" dirty="0">
                <a:solidFill>
                  <a:srgbClr val="006600"/>
                </a:solidFill>
              </a:rPr>
            </a:br>
            <a:r>
              <a:rPr lang="ru-RU" sz="2400" dirty="0" smtClean="0">
                <a:solidFill>
                  <a:srgbClr val="006600"/>
                </a:solidFill>
              </a:rPr>
              <a:t/>
            </a:r>
            <a:br>
              <a:rPr lang="ru-RU" sz="2400" dirty="0" smtClean="0">
                <a:solidFill>
                  <a:srgbClr val="006600"/>
                </a:solidFill>
              </a:rPr>
            </a:br>
            <a:r>
              <a:rPr lang="ru-RU" sz="2400" dirty="0">
                <a:solidFill>
                  <a:srgbClr val="006600"/>
                </a:solidFill>
              </a:rPr>
              <a:t/>
            </a:r>
            <a:br>
              <a:rPr lang="ru-RU" sz="2400" dirty="0">
                <a:solidFill>
                  <a:srgbClr val="006600"/>
                </a:solidFill>
              </a:rPr>
            </a:br>
            <a:r>
              <a:rPr lang="ru-RU" sz="2400" dirty="0" smtClean="0">
                <a:solidFill>
                  <a:srgbClr val="006600"/>
                </a:solidFill>
              </a:rPr>
              <a:t>Странник.</a:t>
            </a:r>
            <a:br>
              <a:rPr lang="ru-RU" sz="2400" dirty="0" smtClean="0">
                <a:solidFill>
                  <a:srgbClr val="006600"/>
                </a:solidFill>
              </a:rPr>
            </a:br>
            <a:r>
              <a:rPr lang="ru-RU" sz="2400" i="1" dirty="0" smtClean="0">
                <a:solidFill>
                  <a:srgbClr val="006600"/>
                </a:solidFill>
              </a:rPr>
              <a:t>Однажды </a:t>
            </a:r>
            <a:r>
              <a:rPr lang="ru-RU" sz="2400" i="1" dirty="0">
                <a:solidFill>
                  <a:srgbClr val="006600"/>
                </a:solidFill>
              </a:rPr>
              <a:t>странствуя среди долины дикой,</a:t>
            </a:r>
            <a:br>
              <a:rPr lang="ru-RU" sz="2400" i="1" dirty="0">
                <a:solidFill>
                  <a:srgbClr val="006600"/>
                </a:solidFill>
              </a:rPr>
            </a:br>
            <a:r>
              <a:rPr lang="ru-RU" sz="2400" i="1" dirty="0">
                <a:solidFill>
                  <a:srgbClr val="006600"/>
                </a:solidFill>
              </a:rPr>
              <a:t>Незапно был объят я скорбию великой</a:t>
            </a:r>
            <a:br>
              <a:rPr lang="ru-RU" sz="2400" i="1" dirty="0">
                <a:solidFill>
                  <a:srgbClr val="006600"/>
                </a:solidFill>
              </a:rPr>
            </a:br>
            <a:r>
              <a:rPr lang="ru-RU" sz="2400" i="1" dirty="0">
                <a:solidFill>
                  <a:srgbClr val="006600"/>
                </a:solidFill>
              </a:rPr>
              <a:t>И тяжким бременем подавлен и согбен,</a:t>
            </a:r>
            <a:br>
              <a:rPr lang="ru-RU" sz="2400" i="1" dirty="0">
                <a:solidFill>
                  <a:srgbClr val="006600"/>
                </a:solidFill>
              </a:rPr>
            </a:br>
            <a:r>
              <a:rPr lang="ru-RU" sz="2400" i="1" dirty="0">
                <a:solidFill>
                  <a:srgbClr val="006600"/>
                </a:solidFill>
              </a:rPr>
              <a:t>Как тот, кто на суде в убийстве </a:t>
            </a:r>
            <a:r>
              <a:rPr lang="ru-RU" sz="2400" i="1" dirty="0" smtClean="0">
                <a:solidFill>
                  <a:srgbClr val="006600"/>
                </a:solidFill>
              </a:rPr>
              <a:t>уличен.</a:t>
            </a:r>
            <a:endParaRPr lang="ru-RU" sz="2400" i="1" dirty="0">
              <a:solidFill>
                <a:srgbClr val="0066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6517" y="172616"/>
            <a:ext cx="3312369" cy="39118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3995936" y="0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dirty="0" smtClean="0">
                <a:solidFill>
                  <a:srgbClr val="006600"/>
                </a:solidFill>
              </a:rPr>
              <a:t>Пророк</a:t>
            </a:r>
          </a:p>
          <a:p>
            <a:r>
              <a:rPr lang="ru-RU" sz="2400" i="1" dirty="0" smtClean="0">
                <a:solidFill>
                  <a:srgbClr val="006600"/>
                </a:solidFill>
              </a:rPr>
              <a:t>Духовной </a:t>
            </a:r>
            <a:r>
              <a:rPr lang="ru-RU" sz="2400" i="1" dirty="0">
                <a:solidFill>
                  <a:srgbClr val="006600"/>
                </a:solidFill>
              </a:rPr>
              <a:t>жаждою томим,</a:t>
            </a:r>
          </a:p>
          <a:p>
            <a:r>
              <a:rPr lang="ru-RU" sz="2400" i="1" dirty="0">
                <a:solidFill>
                  <a:srgbClr val="006600"/>
                </a:solidFill>
              </a:rPr>
              <a:t>В пустыне мрачной я влачился,</a:t>
            </a:r>
          </a:p>
          <a:p>
            <a:r>
              <a:rPr lang="ru-RU" sz="2400" i="1" dirty="0">
                <a:solidFill>
                  <a:srgbClr val="006600"/>
                </a:solidFill>
              </a:rPr>
              <a:t>И шестикрылый серафим</a:t>
            </a:r>
          </a:p>
          <a:p>
            <a:r>
              <a:rPr lang="ru-RU" sz="2400" i="1" dirty="0">
                <a:solidFill>
                  <a:srgbClr val="006600"/>
                </a:solidFill>
              </a:rPr>
              <a:t>На перепутье </a:t>
            </a:r>
            <a:r>
              <a:rPr lang="ru-RU" sz="2400" dirty="0">
                <a:solidFill>
                  <a:srgbClr val="006600"/>
                </a:solidFill>
              </a:rPr>
              <a:t>мне явился.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80112" y="1992398"/>
            <a:ext cx="3364992" cy="44070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3043611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6" y="260648"/>
            <a:ext cx="3824438" cy="62646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57150">
            <a:solidFill>
              <a:srgbClr val="006600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4567671" y="869935"/>
            <a:ext cx="4572000" cy="507831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600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А.С.Пушкин говорил: “</a:t>
            </a:r>
            <a:r>
              <a:rPr lang="ru-RU" sz="3600" i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 за что на свете я бы не хотел переменить отечество и иметь другую историю, кроме истории наших предков, такой какой нам Бог ее дал”.</a:t>
            </a:r>
          </a:p>
        </p:txBody>
      </p:sp>
    </p:spTree>
    <p:extLst>
      <p:ext uri="{BB962C8B-B14F-4D97-AF65-F5344CB8AC3E}">
        <p14:creationId xmlns:p14="http://schemas.microsoft.com/office/powerpoint/2010/main" xmlns="" val="3387543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022558"/>
            <a:ext cx="3754760" cy="4500736"/>
          </a:xfrm>
        </p:spPr>
        <p:txBody>
          <a:bodyPr>
            <a:noAutofit/>
          </a:bodyPr>
          <a:lstStyle/>
          <a:p>
            <a:pPr algn="ctr"/>
            <a:r>
              <a:rPr lang="ru-RU" sz="23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Пушкин не был праведником.  Его духовный облик сложен, глубок и непроницаем как море, а на поверхности его бушевали волны страстей. Но в то же время он оставался спокоен и недвижим. В нём жили как бы 2 жизни, которые исключали друг друга, но чем более зрел Пушкин духовно, тем ближе он подходил к идеалу исконно настоящему – народному выраженному в житиях святых. Поэт во многом повторял духовный путь предков, порой извилистый и сложный.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85982"/>
            <a:ext cx="4027466" cy="62373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754131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72743" y="1052736"/>
            <a:ext cx="1440160" cy="103315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006600"/>
                </a:solidFill>
              </a:rPr>
              <a:t>а</a:t>
            </a:r>
            <a:endParaRPr lang="ru-RU" dirty="0">
              <a:solidFill>
                <a:srgbClr val="0066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5981" y="260648"/>
            <a:ext cx="3833833" cy="36504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83968" y="3212976"/>
            <a:ext cx="4536505" cy="329287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1440753" y="5243969"/>
            <a:ext cx="2808312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800" dirty="0" smtClean="0">
                <a:solidFill>
                  <a:srgbClr val="006600"/>
                </a:solidFill>
              </a:rPr>
              <a:t>Пушкин на дуэли</a:t>
            </a:r>
            <a:endParaRPr lang="ru-RU" sz="3800" dirty="0">
              <a:solidFill>
                <a:srgbClr val="0066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1999" y="908720"/>
            <a:ext cx="4248474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800" dirty="0">
                <a:solidFill>
                  <a:srgbClr val="006600"/>
                </a:solidFill>
              </a:rPr>
              <a:t>Святая равноапостольная княгиня Ольга</a:t>
            </a:r>
          </a:p>
        </p:txBody>
      </p:sp>
    </p:spTree>
    <p:extLst>
      <p:ext uri="{BB962C8B-B14F-4D97-AF65-F5344CB8AC3E}">
        <p14:creationId xmlns:p14="http://schemas.microsoft.com/office/powerpoint/2010/main" xmlns="" val="3622508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1014</TotalTime>
  <Words>303</Words>
  <Application>Microsoft Office PowerPoint</Application>
  <PresentationFormat>Экран (4:3)</PresentationFormat>
  <Paragraphs>55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Бумажная</vt:lpstr>
      <vt:lpstr>Святые в роду Александра Сергеевича Пушкина.</vt:lpstr>
      <vt:lpstr>Цель:  Какие святые  являются родственниками Александра Сергеевича Пушкина. Задачи:  Изучить биографию Пушкина, проанализировать, как его родословная влияла на его жизнь, познакомиться с его родом.  </vt:lpstr>
      <vt:lpstr>Александр Сергеевич Пушкин  в детстве</vt:lpstr>
      <vt:lpstr>Александр Сергеевич Пушкин                1799-1837</vt:lpstr>
      <vt:lpstr>«Многое я желал бы уничтожить, писал Пушкин, - как недостойное даже моего слабого дарования, каково  бы оно ни было. Иное тяготеет, как упрек совести моей…»</vt:lpstr>
      <vt:lpstr>        Странник. Однажды странствуя среди долины дикой, Незапно был объят я скорбию великой И тяжким бременем подавлен и согбен, Как тот, кто на суде в убийстве уличен.</vt:lpstr>
      <vt:lpstr>Слайд 7</vt:lpstr>
      <vt:lpstr>Пушкин не был праведником.  Его духовный облик сложен, глубок и непроницаем как море, а на поверхности его бушевали волны страстей. Но в то же время он оставался спокоен и недвижим. В нём жили как бы 2 жизни, которые исключали друг друга, но чем более зрел Пушкин духовно, тем ближе он подходил к идеалу исконно настоящему – народному выраженному в житиях святых. Поэт во многом повторял духовный путь предков, порой извилистый и сложный.</vt:lpstr>
      <vt:lpstr>а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аня</dc:creator>
  <cp:lastModifiedBy>м.Ксения</cp:lastModifiedBy>
  <cp:revision>60</cp:revision>
  <dcterms:created xsi:type="dcterms:W3CDTF">2015-03-07T07:35:02Z</dcterms:created>
  <dcterms:modified xsi:type="dcterms:W3CDTF">2015-03-26T07:04:34Z</dcterms:modified>
</cp:coreProperties>
</file>