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071678"/>
            <a:ext cx="8029572" cy="185738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                           Тема доклада:</a:t>
            </a:r>
            <a:br>
              <a:rPr lang="ru-RU" sz="2800" dirty="0" smtClean="0"/>
            </a:br>
            <a:r>
              <a:rPr lang="ru-RU" sz="2800" b="1" dirty="0" smtClean="0"/>
              <a:t>                       </a:t>
            </a:r>
            <a:r>
              <a:rPr lang="ru-RU" b="1" dirty="0" smtClean="0"/>
              <a:t> </a:t>
            </a:r>
            <a:r>
              <a:rPr lang="ru-RU" sz="5300" b="1" dirty="0" smtClean="0"/>
              <a:t>характер       богослужебного пения.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643578"/>
            <a:ext cx="8458200" cy="914400"/>
          </a:xfrm>
        </p:spPr>
        <p:txBody>
          <a:bodyPr>
            <a:normAutofit fontScale="25000" lnSpcReduction="20000"/>
          </a:bodyPr>
          <a:lstStyle/>
          <a:p>
            <a:r>
              <a:rPr lang="ru-RU" sz="1200" dirty="0" smtClean="0">
                <a:solidFill>
                  <a:schemeClr val="tx1"/>
                </a:solidFill>
              </a:rPr>
              <a:t>                                            </a:t>
            </a:r>
            <a:r>
              <a:rPr lang="ru-RU" sz="8000" dirty="0" smtClean="0">
                <a:solidFill>
                  <a:schemeClr val="tx1"/>
                </a:solidFill>
              </a:rPr>
              <a:t>  </a:t>
            </a:r>
          </a:p>
          <a:p>
            <a:r>
              <a:rPr lang="ru-RU" sz="8000" dirty="0" smtClean="0">
                <a:solidFill>
                  <a:schemeClr val="tx1"/>
                </a:solidFill>
              </a:rPr>
              <a:t>                                       Доклад выполнила ученица 5 класса Б школы № 64.</a:t>
            </a:r>
          </a:p>
          <a:p>
            <a:r>
              <a:rPr lang="ru-RU" sz="8000" dirty="0" smtClean="0">
                <a:solidFill>
                  <a:schemeClr val="tx1"/>
                </a:solidFill>
              </a:rPr>
              <a:t>                                             Воскресной школы </a:t>
            </a:r>
            <a:r>
              <a:rPr lang="ru-RU" sz="8000" dirty="0" err="1" smtClean="0">
                <a:solidFill>
                  <a:schemeClr val="tx1"/>
                </a:solidFill>
              </a:rPr>
              <a:t>Александро-Невского</a:t>
            </a:r>
            <a:r>
              <a:rPr lang="ru-RU" sz="8000" dirty="0" smtClean="0">
                <a:solidFill>
                  <a:schemeClr val="tx1"/>
                </a:solidFill>
              </a:rPr>
              <a:t> храма.</a:t>
            </a:r>
          </a:p>
          <a:p>
            <a:endParaRPr lang="ru-RU" sz="800" dirty="0" smtClean="0">
              <a:solidFill>
                <a:schemeClr val="tx1"/>
              </a:solidFill>
            </a:endParaRPr>
          </a:p>
          <a:p>
            <a:endParaRPr lang="ru-RU" sz="400" dirty="0" smtClean="0">
              <a:solidFill>
                <a:schemeClr val="tx1"/>
              </a:solidFill>
            </a:endParaRPr>
          </a:p>
          <a:p>
            <a:endParaRPr lang="ru-RU" sz="400" dirty="0" smtClean="0">
              <a:solidFill>
                <a:schemeClr val="tx1"/>
              </a:solidFill>
            </a:endParaRPr>
          </a:p>
          <a:p>
            <a:endParaRPr lang="ru-RU" sz="1200" dirty="0" smtClean="0">
              <a:solidFill>
                <a:schemeClr val="tx1"/>
              </a:solidFill>
            </a:endParaRPr>
          </a:p>
          <a:p>
            <a:endParaRPr lang="ru-RU" sz="12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err="1" smtClean="0"/>
              <a:t>Климент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Александрйский</a:t>
            </a:r>
            <a:r>
              <a:rPr lang="ru-RU" sz="2800" b="1" dirty="0" smtClean="0"/>
              <a:t>:</a:t>
            </a:r>
            <a:endParaRPr lang="ru-RU" sz="2800" b="1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«…Должна быть отвергнута музыка чрезмерная, </a:t>
            </a:r>
            <a:r>
              <a:rPr lang="ru-RU" dirty="0" err="1" smtClean="0"/>
              <a:t>надламливающая</a:t>
            </a:r>
            <a:r>
              <a:rPr lang="ru-RU" dirty="0" smtClean="0"/>
              <a:t> душу, вдающаяся в разнообразие, то плачущая, то неудержимая и страстная, то неистовая и безумная...»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428604"/>
            <a:ext cx="8686800" cy="838200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r>
              <a:rPr lang="ru-RU" sz="2800" b="1" dirty="0" smtClean="0"/>
              <a:t>75 правило VI Вселенского Собора (680—681):</a:t>
            </a:r>
            <a:endParaRPr lang="ru-RU" sz="5400" b="1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«Желаем, чтобы приходящие в церковь для пения не употребляли бесчинных воплей, не вынуждали из себя неестественного крика и не вводили ничего несообразного и несвойственного Церкви, но с великим вниманием и умилением приносили </a:t>
            </a:r>
            <a:r>
              <a:rPr lang="ru-RU" dirty="0" err="1" smtClean="0"/>
              <a:t>псалмопения</a:t>
            </a:r>
            <a:r>
              <a:rPr lang="ru-RU" dirty="0" smtClean="0"/>
              <a:t> Богу, </a:t>
            </a:r>
            <a:r>
              <a:rPr lang="ru-RU" dirty="0" err="1" smtClean="0"/>
              <a:t>назирающему</a:t>
            </a:r>
            <a:r>
              <a:rPr lang="ru-RU" dirty="0" smtClean="0"/>
              <a:t> сокровенное. Ибо священное слово поучало сынов </a:t>
            </a:r>
            <a:r>
              <a:rPr lang="ru-RU" dirty="0" err="1" smtClean="0"/>
              <a:t>израилевых</a:t>
            </a:r>
            <a:r>
              <a:rPr lang="ru-RU" dirty="0" smtClean="0"/>
              <a:t> </a:t>
            </a:r>
            <a:r>
              <a:rPr lang="ru-RU" dirty="0" err="1" smtClean="0"/>
              <a:t>быти</a:t>
            </a:r>
            <a:r>
              <a:rPr lang="ru-RU" dirty="0" smtClean="0"/>
              <a:t> благоговейными»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428604"/>
            <a:ext cx="8686800" cy="83820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Иоанн </a:t>
            </a:r>
            <a:r>
              <a:rPr lang="ru-RU" sz="2800" b="1" dirty="0" err="1" smtClean="0"/>
              <a:t>Златоустый</a:t>
            </a:r>
            <a:r>
              <a:rPr lang="ru-RU" sz="2800" b="1" dirty="0" smtClean="0"/>
              <a:t>:</a:t>
            </a:r>
            <a:endParaRPr lang="ru-RU" sz="2800" b="1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2000" dirty="0" smtClean="0"/>
              <a:t> </a:t>
            </a:r>
          </a:p>
          <a:p>
            <a:r>
              <a:rPr lang="ru-RU" sz="12800" dirty="0" smtClean="0"/>
              <a:t>«Господь соединил с пророчеством мелодию для того, чтобы все, увлекаясь плавным течением стихов, с совершенным усердием возглашали священные песнопения. Ничто не возбуждает, не окрыляет так духа, ничто так не отрешает его от земли и уз телесных, ничто так не наполняет любовью к мудрости и равнодушием к житейским делам, как пение стройное, как песнь священная, сложенная по правилу ритма». </a:t>
            </a:r>
          </a:p>
          <a:p>
            <a:pPr>
              <a:buNone/>
            </a:pPr>
            <a:r>
              <a:rPr lang="ru-RU" sz="12800" b="1" dirty="0" smtClean="0"/>
              <a:t> </a:t>
            </a:r>
            <a:endParaRPr lang="ru-RU" sz="1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Блаженный  Августин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 «Самое главное в богослужебном пении — даже не само пение, а то, что поется, и особенно когда поют осмысленно голосом ясным и чистым».                                                        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496"/>
            <a:ext cx="8115296" cy="841248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 </a:t>
            </a:r>
            <a:r>
              <a:rPr lang="en-US" sz="4400" b="1" dirty="0" smtClean="0"/>
              <a:t>           </a:t>
            </a:r>
            <a:r>
              <a:rPr lang="ru-RU" sz="5400" b="1" dirty="0" smtClean="0"/>
              <a:t>Благодарю </a:t>
            </a:r>
            <a:r>
              <a:rPr lang="en-US" sz="4400" b="1" dirty="0" smtClean="0"/>
              <a:t/>
            </a:r>
            <a:br>
              <a:rPr lang="en-US" sz="4400" b="1" dirty="0" smtClean="0"/>
            </a:br>
            <a:r>
              <a:rPr lang="en-US" sz="5400" b="1" dirty="0" smtClean="0"/>
              <a:t>       </a:t>
            </a:r>
            <a:r>
              <a:rPr lang="ru-RU" sz="5400" b="1" dirty="0" smtClean="0"/>
              <a:t>за  внимание!</a:t>
            </a:r>
            <a:r>
              <a:rPr lang="en-US" sz="5400" b="1" dirty="0" smtClean="0"/>
              <a:t> </a:t>
            </a:r>
            <a:endParaRPr lang="ru-RU" sz="4400" b="1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403</TotalTime>
  <Words>150</Words>
  <PresentationFormat>Экран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                           Тема доклада:                         характер       богослужебного пения.</vt:lpstr>
      <vt:lpstr>Климент Александрйский:</vt:lpstr>
      <vt:lpstr> 75 правило VI Вселенского Собора (680—681):</vt:lpstr>
      <vt:lpstr>Иоанн Златоустый:</vt:lpstr>
      <vt:lpstr>Блаженный  Августин:</vt:lpstr>
      <vt:lpstr>            Благодарю         за 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доклада: характер богослужебного пения.</dc:title>
  <cp:lastModifiedBy>user</cp:lastModifiedBy>
  <cp:revision>45</cp:revision>
  <dcterms:modified xsi:type="dcterms:W3CDTF">2011-04-23T03:46:04Z</dcterms:modified>
</cp:coreProperties>
</file>